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notesMasterIdLst>
    <p:notesMasterId r:id="rId4"/>
  </p:notesMasterIdLst>
  <p:sldIdLst>
    <p:sldId id="257" r:id="rId3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AB99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471" autoAdjust="0"/>
    <p:restoredTop sz="94574"/>
  </p:normalViewPr>
  <p:slideViewPr>
    <p:cSldViewPr snapToObjects="1">
      <p:cViewPr varScale="1">
        <p:scale>
          <a:sx n="23" d="100"/>
          <a:sy n="23" d="100"/>
        </p:scale>
        <p:origin x="2406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53061-3718-074A-8FA7-57B3AD189F9D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9986DD-2257-A946-B8EE-DA5D5D87D8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8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9986DD-2257-A946-B8EE-DA5D5D87D8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74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2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929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257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B1B1B-A951-3B49-95D2-C9C564E0BD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975"/>
            <a:ext cx="32918400" cy="114601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93B30-31C3-C24A-BF9C-FC184E9C3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463"/>
            <a:ext cx="32918400" cy="794861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A8BB2-55B4-D248-BD23-10BE21685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19CD9-21CD-9044-BC76-4C16FF988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36480-B6FB-B648-81B5-40E97527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792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3E9F-BFF4-1141-ABDC-8DB043ADA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125F-3603-6242-A47D-E113C4736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08FB8-6FF4-424A-8760-195DFE4C8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4AAA9-6625-F241-9164-3D47E3AD0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34C64-765D-4749-8944-347110DE2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651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880A-35A6-E24C-AA5B-D29604D5A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025" y="8207375"/>
            <a:ext cx="37857113" cy="1369218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C6379-4EF6-5840-B1F6-DAF30DE6C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025" y="22029738"/>
            <a:ext cx="37857113" cy="720090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EE55D-BA7E-A842-A5E1-0FF4E3B6B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0B051-5E18-EA4D-8E00-1891C4884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DCCEF-51ED-6640-A974-032684EBD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87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F4555-D2C5-544B-94A6-2DDE2A6E5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4353D-0828-804C-AC0F-360789785D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838" y="8763000"/>
            <a:ext cx="18851562" cy="208867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76BB86-8670-E74E-976D-29174EF03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021800" y="8763000"/>
            <a:ext cx="18851563" cy="208867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C7F88B-28D5-8747-B7B1-89A61CBC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2106E-72B8-8743-AC6A-3DFE3CEE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220B6-8484-D743-AFAE-0BA82BE1D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038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C67A-9373-0142-B052-0BDD6707D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1752600"/>
            <a:ext cx="37857113" cy="63627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55260-6C8A-E648-9D6C-DB617139F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2600" y="8069263"/>
            <a:ext cx="18568988" cy="39544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68794-9C15-7E48-92F0-5517AC103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2600" y="12023725"/>
            <a:ext cx="18568988" cy="17686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20535-96E2-1A4A-B4A1-3C5E522D11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20238" y="8069263"/>
            <a:ext cx="18659475" cy="39544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086674-46DB-4E4C-AD51-D75A2696FD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20238" y="12023725"/>
            <a:ext cx="18659475" cy="17686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4096B5-8DDB-B64D-9465-CCB71309D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65F43C-865D-BC4E-ADF5-57270257C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512381-29BA-8A4C-8B5E-9487156F6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68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E3D15-B251-1645-86C7-E2DC16CD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A41BF1-B215-C943-94C3-3498FE429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5F384-CC2A-6F45-9B2D-10F8274A5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06918B-99C5-E348-A961-FFCADF909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4904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1F3A82-A771-7240-AE11-2CA82AD3C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98C900-5DD8-9145-9EF2-638291C64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BBB0D6-D6C1-2F40-85A4-AD9739BD6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718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3473E-9038-5345-8785-CF0886F1F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2193925"/>
            <a:ext cx="14157325" cy="76819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8C1AD-59BA-9F45-A0A4-1D549BA13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5" y="4740275"/>
            <a:ext cx="22220238" cy="233934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DADA2-906B-124A-8A84-E4C172749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600" y="9875838"/>
            <a:ext cx="14157325" cy="1829593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72B9F-4FE6-9147-A495-F96F6D78D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2AB6C-8A19-3042-893F-58CDBD386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492B2-8575-024F-9685-E0A77DE07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25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0966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156A8-1989-D348-8B5B-E212E7005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2600" y="2193925"/>
            <a:ext cx="14157325" cy="76819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38D7C3-7CA4-264B-B52D-A8E6FA6FB2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5" y="4740275"/>
            <a:ext cx="22220238" cy="23393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1761D-5A04-6840-BB53-E6B4C22E0C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2600" y="9875838"/>
            <a:ext cx="14157325" cy="1829593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762DF-6228-0741-A239-ED42D920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85F924-73E1-324D-A023-98DD2704D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43E3E3-A57A-734F-BE4C-9CC70568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64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CFE6A-609A-8646-9BF5-72E117004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C2711F-66BD-A14B-B5AF-04AAD678C4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E9FE3-CE55-674A-A95F-94330BF70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B2CF6-A4C6-F34B-B7D5-83CF9C136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82996-44D6-E345-B838-CA774F03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39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D11E17-ECFD-0243-9377-47CE5F77B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10275" y="1752600"/>
            <a:ext cx="9463088" cy="278971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5ADF3-3BED-1C46-87F6-D38144C99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838" y="1752600"/>
            <a:ext cx="28240037" cy="278971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3DCD5-7DCB-804B-8FCC-821922584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E1952-FC89-BC4C-87CA-5C281FC99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45DBD-93E0-3346-A0B7-97F2C255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4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35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960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39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87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94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18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00246" y="1280159"/>
            <a:ext cx="26490708" cy="1720076"/>
          </a:xfrm>
          <a:noFill/>
        </p:spPr>
        <p:txBody>
          <a:bodyPr anchor="b">
            <a:noAutofit/>
          </a:bodyPr>
          <a:lstStyle>
            <a:lvl1pPr algn="ctr">
              <a:defRPr sz="12200" b="1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1CF021E-3223-4B42-9EBC-982D5B2AB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3307042"/>
            <a:ext cx="32918400" cy="138717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9800" b="0">
                <a:solidFill>
                  <a:schemeClr val="accent1">
                    <a:lumMod val="50000"/>
                  </a:schemeClr>
                </a:solidFill>
              </a:defRPr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16A9FB1-3D50-9541-9B3F-8B365C7157ED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5486400" y="5122939"/>
            <a:ext cx="32918400" cy="994233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sz="7400">
                <a:solidFill>
                  <a:schemeClr val="accent1">
                    <a:lumMod val="50000"/>
                  </a:schemeClr>
                </a:solidFill>
              </a:defRPr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2707A14-148F-8447-806F-CACBA8833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29553" y="7518367"/>
            <a:ext cx="9305365" cy="24119873"/>
          </a:xfrm>
        </p:spPr>
        <p:txBody>
          <a:bodyPr>
            <a:normAutofit/>
          </a:bodyPr>
          <a:lstStyle>
            <a:lvl1pPr>
              <a:defRPr sz="64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091E5BC9-834E-3544-AE0A-FA46F8BE7FDC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11849900" y="7518367"/>
            <a:ext cx="9305366" cy="12159521"/>
          </a:xfrm>
        </p:spPr>
        <p:txBody>
          <a:bodyPr>
            <a:normAutofit/>
          </a:bodyPr>
          <a:lstStyle>
            <a:lvl1pPr>
              <a:defRPr sz="64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F4DFFE66-8785-A34C-BB05-816F4DAF6767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22653170" y="7518367"/>
            <a:ext cx="9305366" cy="12159521"/>
          </a:xfrm>
        </p:spPr>
        <p:txBody>
          <a:bodyPr>
            <a:normAutofit/>
          </a:bodyPr>
          <a:lstStyle>
            <a:lvl1pPr>
              <a:defRPr sz="64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Content Placeholder 7">
            <a:extLst>
              <a:ext uri="{FF2B5EF4-FFF2-40B4-BE49-F238E27FC236}">
                <a16:creationId xmlns:a16="http://schemas.microsoft.com/office/drawing/2014/main" id="{FD1AB15F-86B3-DA4D-9CAC-5BCFD18722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849900" y="20122341"/>
            <a:ext cx="9296301" cy="11515900"/>
          </a:xfrm>
        </p:spPr>
        <p:txBody>
          <a:bodyPr>
            <a:normAutofit/>
          </a:bodyPr>
          <a:lstStyle>
            <a:lvl1pPr>
              <a:defRPr sz="6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Content Placeholder 12">
            <a:extLst>
              <a:ext uri="{FF2B5EF4-FFF2-40B4-BE49-F238E27FC236}">
                <a16:creationId xmlns:a16="http://schemas.microsoft.com/office/drawing/2014/main" id="{46E9288A-5FBC-D448-BA0B-A9CF7FB863B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2673565" y="20122341"/>
            <a:ext cx="9296301" cy="11515900"/>
          </a:xfrm>
        </p:spPr>
        <p:txBody>
          <a:bodyPr>
            <a:normAutofit/>
          </a:bodyPr>
          <a:lstStyle>
            <a:lvl1pPr>
              <a:defRPr sz="6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73F61EEB-F7F0-454A-A804-C329F000681D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33479270" y="7518367"/>
            <a:ext cx="9305365" cy="17780033"/>
          </a:xfrm>
        </p:spPr>
        <p:txBody>
          <a:bodyPr>
            <a:normAutofit/>
          </a:bodyPr>
          <a:lstStyle>
            <a:lvl1pPr>
              <a:defRPr sz="64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03A55C2C-A516-4742-95E6-9624487CC964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33510070" y="25687726"/>
            <a:ext cx="9305365" cy="5950515"/>
          </a:xfrm>
        </p:spPr>
        <p:txBody>
          <a:bodyPr>
            <a:normAutofit/>
          </a:bodyPr>
          <a:lstStyle>
            <a:lvl1pPr>
              <a:defRPr sz="6400"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B4BE1366-7728-BD43-B7B1-3868AFF4A3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9553" y="1721896"/>
            <a:ext cx="6708161" cy="11556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A6FA599-0EE5-44BE-A6A1-8B9503CC845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458579" y="340562"/>
            <a:ext cx="3897974" cy="391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693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0DFE1A52-FBAF-6144-8B51-BEFA8386480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80000"/>
          </a:blip>
          <a:stretch>
            <a:fillRect/>
          </a:stretch>
        </p:blipFill>
        <p:spPr>
          <a:xfrm>
            <a:off x="0" y="0"/>
            <a:ext cx="43891200" cy="329184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51432-44CC-BE46-86D3-6A09304454F1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B82A5-06F7-FA47-A1FF-141AC4BEC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64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6FD9C-0450-F242-98E5-910729EF4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838" y="1752600"/>
            <a:ext cx="37855525" cy="6362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A8181-E52A-1B4E-B930-615F5C3C9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838" y="8763000"/>
            <a:ext cx="37855525" cy="20886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5C964-84B5-AF4B-AF72-280221386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838" y="30510163"/>
            <a:ext cx="98758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E2EA0-51FF-DB49-80DF-7493C31C34B6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5748B-9245-BD4C-AAC1-B9E0676B71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325" y="30510163"/>
            <a:ext cx="1481455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A0BFB-987C-EA43-B7DC-006094F4B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7525" y="30510163"/>
            <a:ext cx="9875838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7E265-8B46-B84A-997E-AEC8476B521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85699E-7FAF-A94F-8220-24A74EF64B3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6053486" y="1721896"/>
            <a:ext cx="6708161" cy="115568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9E7D138-95CD-DE49-B931-8B95E09472C9}"/>
              </a:ext>
            </a:extLst>
          </p:cNvPr>
          <p:cNvCxnSpPr>
            <a:cxnSpLocks/>
          </p:cNvCxnSpPr>
          <p:nvPr userDrawn="1"/>
        </p:nvCxnSpPr>
        <p:spPr>
          <a:xfrm>
            <a:off x="3017838" y="4239964"/>
            <a:ext cx="37855525" cy="0"/>
          </a:xfrm>
          <a:prstGeom prst="line">
            <a:avLst/>
          </a:prstGeom>
          <a:ln w="25400">
            <a:solidFill>
              <a:srgbClr val="AB996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122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A6383A3-97A3-AE4D-B552-285CB6BE24D1}"/>
              </a:ext>
            </a:extLst>
          </p:cNvPr>
          <p:cNvSpPr/>
          <p:nvPr/>
        </p:nvSpPr>
        <p:spPr>
          <a:xfrm>
            <a:off x="1828801" y="6921117"/>
            <a:ext cx="29184600" cy="8612606"/>
          </a:xfrm>
          <a:prstGeom prst="roundRect">
            <a:avLst>
              <a:gd name="adj" fmla="val 2669"/>
            </a:avLst>
          </a:prstGeom>
          <a:solidFill>
            <a:schemeClr val="bg1"/>
          </a:solidFill>
          <a:ln w="50800">
            <a:solidFill>
              <a:srgbClr val="AB99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6AAA084-E9AF-4888-8F49-CB2F533895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555"/>
          <a:stretch/>
        </p:blipFill>
        <p:spPr>
          <a:xfrm>
            <a:off x="17653148" y="7923687"/>
            <a:ext cx="12064852" cy="45560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30C9A5-0E6A-447E-B3F6-60206885D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872" y="7923686"/>
            <a:ext cx="13806099" cy="7270749"/>
          </a:xfrm>
          <a:prstGeom prst="rect">
            <a:avLst/>
          </a:prstGeom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B7B1F37-9C9E-3444-A5F5-DF795D7A20B0}"/>
              </a:ext>
            </a:extLst>
          </p:cNvPr>
          <p:cNvSpPr/>
          <p:nvPr/>
        </p:nvSpPr>
        <p:spPr>
          <a:xfrm>
            <a:off x="32053018" y="6873062"/>
            <a:ext cx="10058401" cy="14162647"/>
          </a:xfrm>
          <a:prstGeom prst="roundRect">
            <a:avLst>
              <a:gd name="adj" fmla="val 2669"/>
            </a:avLst>
          </a:prstGeom>
          <a:solidFill>
            <a:schemeClr val="bg1"/>
          </a:solidFill>
          <a:ln w="50800">
            <a:solidFill>
              <a:srgbClr val="AB99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itle 39">
            <a:extLst>
              <a:ext uri="{FF2B5EF4-FFF2-40B4-BE49-F238E27FC236}">
                <a16:creationId xmlns:a16="http://schemas.microsoft.com/office/drawing/2014/main" id="{42D38BEE-D5C6-AD4B-936E-7C476C1D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0246" y="1848390"/>
            <a:ext cx="26490708" cy="1720076"/>
          </a:xfrm>
        </p:spPr>
        <p:txBody>
          <a:bodyPr>
            <a:normAutofit fontScale="90000"/>
          </a:bodyPr>
          <a:lstStyle/>
          <a:p>
            <a:r>
              <a:rPr lang="en-US" dirty="0"/>
              <a:t>Migrating an Ion Trap Experiment to ARTIQ: Pitfalls and Community Contributions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41" name="Subtitle 40">
            <a:extLst>
              <a:ext uri="{FF2B5EF4-FFF2-40B4-BE49-F238E27FC236}">
                <a16:creationId xmlns:a16="http://schemas.microsoft.com/office/drawing/2014/main" id="{8D02E72C-FD1F-4D4D-BF12-489E4C3F906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749800" y="3579390"/>
            <a:ext cx="34391600" cy="138717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9800" dirty="0">
                <a:solidFill>
                  <a:schemeClr val="accent1">
                    <a:lumMod val="50000"/>
                  </a:schemeClr>
                </a:solidFill>
              </a:rPr>
              <a:t>Ryan A. McGill, Kenton R. Brown, Craig R. Clark, Brian J. McMahon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A246D3AD-9C39-1347-BF2B-6AA9904C58BE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5486400" y="5390628"/>
            <a:ext cx="32918400" cy="994233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Georgia Tech Research Institute, Atlanta, GA 30318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F59D0F-A069-492A-AC2B-88CA99B76ABC}"/>
              </a:ext>
            </a:extLst>
          </p:cNvPr>
          <p:cNvSpPr txBox="1"/>
          <p:nvPr/>
        </p:nvSpPr>
        <p:spPr>
          <a:xfrm>
            <a:off x="32353110" y="7171313"/>
            <a:ext cx="9458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Community Contributions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E83AD2A-6A40-48B5-A445-747C42954FC9}"/>
              </a:ext>
            </a:extLst>
          </p:cNvPr>
          <p:cNvSpPr txBox="1"/>
          <p:nvPr/>
        </p:nvSpPr>
        <p:spPr>
          <a:xfrm>
            <a:off x="2228279" y="7095113"/>
            <a:ext cx="9458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ARTIQ Integration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311A12E-443C-423A-9D5A-7118BA0B0BDD}"/>
              </a:ext>
            </a:extLst>
          </p:cNvPr>
          <p:cNvSpPr/>
          <p:nvPr/>
        </p:nvSpPr>
        <p:spPr>
          <a:xfrm>
            <a:off x="32353110" y="8153400"/>
            <a:ext cx="9309811" cy="137730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NI PXIe-5413</a:t>
            </a: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 </a:t>
            </a: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Arbitrary waveform generator that produces sequences to control trap electrode voltages</a:t>
            </a:r>
          </a:p>
          <a:p>
            <a:pPr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Keysight E36102B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DC power supply to operate calcium oven</a:t>
            </a:r>
            <a:endParaRPr lang="en-US" altLang="en-US" sz="44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en-US" sz="4400" dirty="0" err="1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Sinara</a:t>
            </a: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8ch TTL Card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ARTIQ FPGA controlled TTLs that are operable at ns timescales</a:t>
            </a: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en-US" sz="4400" dirty="0" err="1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Sinara</a:t>
            </a: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“</a:t>
            </a:r>
            <a:r>
              <a:rPr lang="en-US" altLang="en-US" sz="4400" dirty="0" err="1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Urukul</a:t>
            </a: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” DDS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ARTIQ FPGA controlled DDS for RF driving </a:t>
            </a:r>
          </a:p>
          <a:p>
            <a:pPr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NI PXI-6733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DAC used to control PID loop setpoints</a:t>
            </a: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Newport </a:t>
            </a:r>
            <a:r>
              <a:rPr lang="en-US" altLang="en-US" sz="4400" dirty="0" err="1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NewFocus</a:t>
            </a: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8742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Piezo-based motor to control lens translation stages</a:t>
            </a:r>
            <a:endParaRPr lang="en-US" altLang="en-US" sz="44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lvl="1">
              <a:spcAft>
                <a:spcPts val="600"/>
              </a:spcAft>
            </a:pP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AAAE76-F971-4434-9A7D-DB7B4615D576}"/>
              </a:ext>
            </a:extLst>
          </p:cNvPr>
          <p:cNvSpPr/>
          <p:nvPr/>
        </p:nvSpPr>
        <p:spPr>
          <a:xfrm>
            <a:off x="32308798" y="8229600"/>
            <a:ext cx="9309811" cy="25818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6BC5363-B720-448B-A45B-2023D6F2976C}"/>
              </a:ext>
            </a:extLst>
          </p:cNvPr>
          <p:cNvSpPr/>
          <p:nvPr/>
        </p:nvSpPr>
        <p:spPr>
          <a:xfrm>
            <a:off x="32308800" y="18413595"/>
            <a:ext cx="9309811" cy="200800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27FAE13-16E9-4801-8C60-45C7F728255C}"/>
              </a:ext>
            </a:extLst>
          </p:cNvPr>
          <p:cNvSpPr/>
          <p:nvPr/>
        </p:nvSpPr>
        <p:spPr>
          <a:xfrm>
            <a:off x="32308797" y="16992600"/>
            <a:ext cx="9309811" cy="136223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E49F746-73EE-4EAC-9B99-46D7BC9D3AC4}"/>
              </a:ext>
            </a:extLst>
          </p:cNvPr>
          <p:cNvSpPr/>
          <p:nvPr/>
        </p:nvSpPr>
        <p:spPr>
          <a:xfrm>
            <a:off x="32308799" y="10896600"/>
            <a:ext cx="9309811" cy="19812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149EF43-02D8-4802-8D79-9BBC3BAB7EC4}"/>
              </a:ext>
            </a:extLst>
          </p:cNvPr>
          <p:cNvGrpSpPr/>
          <p:nvPr/>
        </p:nvGrpSpPr>
        <p:grpSpPr>
          <a:xfrm>
            <a:off x="32308800" y="12906375"/>
            <a:ext cx="9309811" cy="4010025"/>
            <a:chOff x="32371589" y="16450270"/>
            <a:chExt cx="9309811" cy="4010025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E67DFFE-4080-4B31-AE08-A2EA037BFDEA}"/>
                </a:ext>
              </a:extLst>
            </p:cNvPr>
            <p:cNvSpPr/>
            <p:nvPr/>
          </p:nvSpPr>
          <p:spPr>
            <a:xfrm>
              <a:off x="32371589" y="16450270"/>
              <a:ext cx="9309811" cy="1981200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F834731-9EFB-4C90-A210-CF185FCF3071}"/>
                </a:ext>
              </a:extLst>
            </p:cNvPr>
            <p:cNvSpPr/>
            <p:nvPr/>
          </p:nvSpPr>
          <p:spPr>
            <a:xfrm>
              <a:off x="32371589" y="18479095"/>
              <a:ext cx="9309811" cy="1981200"/>
            </a:xfrm>
            <a:prstGeom prst="rect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D87EF601-CEAD-4A7F-93BF-29946EEB7F6E}"/>
              </a:ext>
            </a:extLst>
          </p:cNvPr>
          <p:cNvSpPr/>
          <p:nvPr/>
        </p:nvSpPr>
        <p:spPr>
          <a:xfrm>
            <a:off x="32371589" y="21183600"/>
            <a:ext cx="9291332" cy="1577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5400" b="1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Next Steps: </a:t>
            </a:r>
          </a:p>
          <a:p>
            <a:pPr>
              <a:spcAft>
                <a:spcPts val="600"/>
              </a:spcAft>
            </a:pPr>
            <a:r>
              <a: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GUI development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Wrap experiment control parameters into easily manageable GUIs, done through PyQT5 built into ARTIQ</a:t>
            </a: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Controller applets and scanners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Create scanning experiments that are easily deployable </a:t>
            </a:r>
            <a:r>
              <a: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 </a:t>
            </a:r>
          </a:p>
          <a:p>
            <a:pPr>
              <a:spcAft>
                <a:spcPts val="600"/>
              </a:spcAft>
            </a:pPr>
            <a:r>
              <a: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High-level Experiment Modules</a:t>
            </a:r>
          </a:p>
          <a:p>
            <a:pPr marL="571500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Consolidate common experiment sequences into documented Python libraries and modules </a:t>
            </a:r>
          </a:p>
          <a:p>
            <a:pPr>
              <a:spcAft>
                <a:spcPts val="600"/>
              </a:spcAft>
            </a:pPr>
            <a:endParaRPr lang="en-US" altLang="en-US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>
              <a:spcAft>
                <a:spcPts val="600"/>
              </a:spcAft>
            </a:pPr>
            <a:endParaRPr lang="en-US" altLang="en-US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5400" b="1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References: </a:t>
            </a:r>
          </a:p>
          <a:p>
            <a:pPr>
              <a:spcAft>
                <a:spcPts val="600"/>
              </a:spcAft>
            </a:pPr>
            <a:r>
              <a:rPr 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Bourdeauducq, Sébastien et al. (2016). ARTIQ 1.0. </a:t>
            </a:r>
            <a:r>
              <a:rPr lang="en-US" sz="4000" dirty="0" err="1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Zenodo</a:t>
            </a:r>
            <a:r>
              <a:rPr 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. 10.5281/</a:t>
            </a:r>
            <a:r>
              <a:rPr lang="en-US" sz="4000" dirty="0" err="1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zenodo</a:t>
            </a:r>
            <a:r>
              <a:rPr 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. 51303.</a:t>
            </a:r>
          </a:p>
          <a:p>
            <a:pPr>
              <a:spcAft>
                <a:spcPts val="600"/>
              </a:spcAft>
            </a:pP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endParaRPr lang="en-US" altLang="en-US" sz="44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endParaRPr lang="en-US" altLang="en-US" sz="44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endParaRPr lang="en-US" altLang="en-US" sz="44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altLang="en-US" sz="40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.</a:t>
            </a:r>
          </a:p>
          <a:p>
            <a:pPr eaLnBrk="1" hangingPunct="1">
              <a:spcAft>
                <a:spcPts val="600"/>
              </a:spcAft>
            </a:pP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DEA2400A-EE7C-406A-8C25-037915DE3005}"/>
              </a:ext>
            </a:extLst>
          </p:cNvPr>
          <p:cNvGrpSpPr/>
          <p:nvPr/>
        </p:nvGrpSpPr>
        <p:grpSpPr>
          <a:xfrm>
            <a:off x="1828800" y="16459200"/>
            <a:ext cx="16383000" cy="18356401"/>
            <a:chOff x="1355959" y="11672327"/>
            <a:chExt cx="12231103" cy="18745060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5502A16-BA9E-4B05-BD9F-50606EDC1754}"/>
                </a:ext>
              </a:extLst>
            </p:cNvPr>
            <p:cNvSpPr/>
            <p:nvPr/>
          </p:nvSpPr>
          <p:spPr>
            <a:xfrm>
              <a:off x="1355959" y="13177523"/>
              <a:ext cx="12231103" cy="13537347"/>
            </a:xfrm>
            <a:prstGeom prst="rect">
              <a:avLst/>
            </a:prstGeom>
            <a:noFill/>
            <a:ln w="3175">
              <a:solidFill>
                <a:srgbClr val="AB99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6DD6F38F-18B7-42B1-BC70-059043A7E096}"/>
                </a:ext>
              </a:extLst>
            </p:cNvPr>
            <p:cNvSpPr/>
            <p:nvPr/>
          </p:nvSpPr>
          <p:spPr>
            <a:xfrm>
              <a:off x="1355959" y="11672327"/>
              <a:ext cx="12231103" cy="1505195"/>
            </a:xfrm>
            <a:prstGeom prst="rect">
              <a:avLst/>
            </a:prstGeom>
            <a:solidFill>
              <a:srgbClr val="AB995D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5400" dirty="0">
                  <a:latin typeface="Source Sans Pro Semibold" panose="020B0603030403020204" pitchFamily="34" charset="0"/>
                  <a:ea typeface="Source Sans Pro Semibold" panose="020B0603030403020204" pitchFamily="34" charset="0"/>
                </a:rPr>
                <a:t>Motivation for Converting to ARTIQ 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49BA673C-5D77-4185-9F3B-C94095BB077B}"/>
                </a:ext>
              </a:extLst>
            </p:cNvPr>
            <p:cNvSpPr/>
            <p:nvPr/>
          </p:nvSpPr>
          <p:spPr>
            <a:xfrm>
              <a:off x="1654199" y="13539848"/>
              <a:ext cx="11545846" cy="168775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Semibold" panose="020B0603030403020204" pitchFamily="34" charset="0"/>
                  <a:ea typeface="Source Sans Pro Semibold" panose="020B0603030403020204" pitchFamily="34" charset="0"/>
                </a:rPr>
                <a:t>COTS vs. Custom Built: </a:t>
              </a: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Currently using a GTRI-built digital logic and DDS experiment control board </a:t>
              </a:r>
              <a:endPara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endParaRP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ARTIQ chassis provides a COTS solution which lends reconfigurability, allowing for future upgrades to the experiment station</a:t>
              </a:r>
            </a:p>
            <a:p>
              <a:pPr>
                <a:spcAft>
                  <a:spcPts val="600"/>
                </a:spcAft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Semibold" panose="020B0603030403020204" pitchFamily="34" charset="0"/>
                  <a:ea typeface="Source Sans Pro Semibold" panose="020B0603030403020204" pitchFamily="34" charset="0"/>
                </a:rPr>
                <a:t>Software Infrastructure: </a:t>
              </a: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Experiments run on lab specific software can consume time to maintain and adapt as new hardware is added for experiments</a:t>
              </a: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ARTIQ comes with a high-level Python API, providing easy access to hardware both on and off chassis</a:t>
              </a: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Open-source software can reduce time maintaining core infrastructure</a:t>
              </a: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Shareable developments in experiments, device drivers, scanners, and GUIs across different user groups</a:t>
              </a:r>
            </a:p>
            <a:p>
              <a:pPr>
                <a:spcAft>
                  <a:spcPts val="600"/>
                </a:spcAft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Semibold" panose="020B0603030403020204" pitchFamily="34" charset="0"/>
                  <a:ea typeface="Source Sans Pro Semibold" panose="020B0603030403020204" pitchFamily="34" charset="0"/>
                </a:rPr>
                <a:t>Sub-microsecond Timing: </a:t>
              </a: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Current solution is capable of executing pulses on the order of 10ns with lab-built hardware </a:t>
              </a: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altLang="en-US" sz="4400" dirty="0">
                  <a:solidFill>
                    <a:srgbClr val="002A54"/>
                  </a:solidFill>
                  <a:latin typeface="Source Sans Pro Light" panose="020B0403030403020204" pitchFamily="34" charset="0"/>
                  <a:ea typeface="Source Sans Pro Light" panose="020B0403030403020204" pitchFamily="34" charset="0"/>
                </a:rPr>
                <a:t>ARTIQ allows for 8ns timing of pulses, with an available direct memory access (DMA) mode for fast execution</a:t>
              </a:r>
            </a:p>
            <a:p>
              <a:pPr lvl="1">
                <a:spcAft>
                  <a:spcPts val="600"/>
                </a:spcAft>
              </a:pPr>
              <a:endPara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endParaRPr>
            </a:p>
            <a:p>
              <a:pPr>
                <a:spcAft>
                  <a:spcPts val="600"/>
                </a:spcAft>
              </a:pPr>
              <a:endPara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endParaRP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endParaRPr>
            </a:p>
            <a:p>
              <a:pPr lvl="1">
                <a:spcAft>
                  <a:spcPts val="600"/>
                </a:spcAft>
              </a:pPr>
              <a:endPara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endParaRPr>
            </a:p>
            <a:p>
              <a:pPr marL="1028700" lvl="1" indent="-571500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altLang="en-US" sz="40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endParaRPr>
            </a:p>
          </p:txBody>
        </p:sp>
      </p:grpSp>
      <p:sp>
        <p:nvSpPr>
          <p:cNvPr id="72" name="Rounded Rectangle 24">
            <a:extLst>
              <a:ext uri="{FF2B5EF4-FFF2-40B4-BE49-F238E27FC236}">
                <a16:creationId xmlns:a16="http://schemas.microsoft.com/office/drawing/2014/main" id="{538C8B15-6CA2-4046-9BC7-136E05F0E5D0}"/>
              </a:ext>
            </a:extLst>
          </p:cNvPr>
          <p:cNvSpPr/>
          <p:nvPr/>
        </p:nvSpPr>
        <p:spPr>
          <a:xfrm>
            <a:off x="19296757" y="16467713"/>
            <a:ext cx="11716644" cy="14730652"/>
          </a:xfrm>
          <a:prstGeom prst="roundRect">
            <a:avLst>
              <a:gd name="adj" fmla="val 2669"/>
            </a:avLst>
          </a:prstGeom>
          <a:solidFill>
            <a:schemeClr val="bg1"/>
          </a:solidFill>
          <a:ln w="50800">
            <a:solidFill>
              <a:srgbClr val="AB99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2F51E2-94ED-42B9-BF04-151723EF9BA2}"/>
              </a:ext>
            </a:extLst>
          </p:cNvPr>
          <p:cNvSpPr/>
          <p:nvPr/>
        </p:nvSpPr>
        <p:spPr>
          <a:xfrm>
            <a:off x="8167924" y="12810573"/>
            <a:ext cx="6515101" cy="1763453"/>
          </a:xfrm>
          <a:prstGeom prst="rect">
            <a:avLst/>
          </a:prstGeom>
          <a:noFill/>
          <a:ln w="1016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117E798-462B-4D4F-98E1-06B0A0F134A2}"/>
              </a:ext>
            </a:extLst>
          </p:cNvPr>
          <p:cNvSpPr/>
          <p:nvPr/>
        </p:nvSpPr>
        <p:spPr>
          <a:xfrm>
            <a:off x="17953043" y="8094643"/>
            <a:ext cx="11612557" cy="43344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50E9632-FF22-4CD1-A83B-1038F264F687}"/>
              </a:ext>
            </a:extLst>
          </p:cNvPr>
          <p:cNvSpPr/>
          <p:nvPr/>
        </p:nvSpPr>
        <p:spPr>
          <a:xfrm>
            <a:off x="2987870" y="12124313"/>
            <a:ext cx="3717721" cy="2449713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41FD06-6B50-42DA-8122-F0B58546A840}"/>
              </a:ext>
            </a:extLst>
          </p:cNvPr>
          <p:cNvSpPr/>
          <p:nvPr/>
        </p:nvSpPr>
        <p:spPr>
          <a:xfrm>
            <a:off x="8153399" y="7982426"/>
            <a:ext cx="6529625" cy="4751487"/>
          </a:xfrm>
          <a:prstGeom prst="rect">
            <a:avLst/>
          </a:prstGeom>
          <a:solidFill>
            <a:srgbClr val="FF0000">
              <a:alpha val="30000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3628333A-1C70-44D5-B4AD-5E9F30AB06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099228"/>
              </p:ext>
            </p:extLst>
          </p:nvPr>
        </p:nvGraphicFramePr>
        <p:xfrm>
          <a:off x="19034988" y="12817807"/>
          <a:ext cx="11030843" cy="19736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6839">
                  <a:extLst>
                    <a:ext uri="{9D8B030D-6E8A-4147-A177-3AD203B41FA5}">
                      <a16:colId xmlns:a16="http://schemas.microsoft.com/office/drawing/2014/main" val="1581926286"/>
                    </a:ext>
                  </a:extLst>
                </a:gridCol>
                <a:gridCol w="5414004">
                  <a:extLst>
                    <a:ext uri="{9D8B030D-6E8A-4147-A177-3AD203B41FA5}">
                      <a16:colId xmlns:a16="http://schemas.microsoft.com/office/drawing/2014/main" val="2431323040"/>
                    </a:ext>
                  </a:extLst>
                </a:gridCol>
              </a:tblGrid>
              <a:tr h="784963">
                <a:tc>
                  <a:txBody>
                    <a:bodyPr/>
                    <a:lstStyle/>
                    <a:p>
                      <a:pPr marL="571500" marR="0" lvl="0" indent="-571500" algn="l" defTabSz="4389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en-US" sz="3600" dirty="0">
                          <a:solidFill>
                            <a:srgbClr val="002A54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rPr>
                        <a:t>ARTIQ chassis </a:t>
                      </a:r>
                      <a:endParaRPr lang="en-US" altLang="en-US" sz="3600" dirty="0">
                        <a:solidFill>
                          <a:srgbClr val="002A54"/>
                        </a:solidFill>
                        <a:latin typeface="Source Sans Pro Light" panose="020B0403030403020204" pitchFamily="34" charset="0"/>
                        <a:ea typeface="Source Sans Pro Light" panose="020B04030304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571500" marR="0" lvl="0" indent="-571500" algn="l" defTabSz="4389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en-US" sz="3600" dirty="0">
                          <a:solidFill>
                            <a:srgbClr val="002A54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rPr>
                        <a:t>GTRI developed drivers</a:t>
                      </a:r>
                      <a:endParaRPr lang="en-US" altLang="en-US" sz="3600" dirty="0">
                        <a:solidFill>
                          <a:srgbClr val="002A54"/>
                        </a:solidFill>
                        <a:latin typeface="Source Sans Pro Light" panose="020B0403030403020204" pitchFamily="34" charset="0"/>
                        <a:ea typeface="Source Sans Pro Light" panose="020B0403030403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593001"/>
                  </a:ext>
                </a:extLst>
              </a:tr>
              <a:tr h="784963">
                <a:tc>
                  <a:txBody>
                    <a:bodyPr/>
                    <a:lstStyle/>
                    <a:p>
                      <a:pPr marL="571500" marR="0" lvl="0" indent="-571500" algn="l" defTabSz="4389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en-US" sz="3600" dirty="0">
                          <a:solidFill>
                            <a:srgbClr val="002A54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rPr>
                        <a:t>Equipment replaced by ARTIQ</a:t>
                      </a:r>
                      <a:endParaRPr lang="en-US" altLang="en-US" sz="3600" dirty="0">
                        <a:solidFill>
                          <a:srgbClr val="002A54"/>
                        </a:solidFill>
                        <a:latin typeface="Source Sans Pro Light" panose="020B0403030403020204" pitchFamily="34" charset="0"/>
                        <a:ea typeface="Source Sans Pro Light" panose="020B0403030403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571500" marR="0" lvl="0" indent="-571500" algn="l" defTabSz="43891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en-US" sz="3600" dirty="0">
                          <a:solidFill>
                            <a:srgbClr val="002A54"/>
                          </a:solidFill>
                          <a:latin typeface="Source Sans Pro Semibold" panose="020B0603030403020204" pitchFamily="34" charset="0"/>
                          <a:ea typeface="Source Sans Pro Semibold" panose="020B0603030403020204" pitchFamily="34" charset="0"/>
                        </a:rPr>
                        <a:t>Community developed drivers</a:t>
                      </a:r>
                      <a:endParaRPr lang="en-US" altLang="en-US" sz="3600" dirty="0">
                        <a:solidFill>
                          <a:srgbClr val="002A54"/>
                        </a:solidFill>
                        <a:latin typeface="Source Sans Pro Light" panose="020B0403030403020204" pitchFamily="34" charset="0"/>
                        <a:ea typeface="Source Sans Pro Light" panose="020B0403030403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0635064"/>
                  </a:ext>
                </a:extLst>
              </a:tr>
            </a:tbl>
          </a:graphicData>
        </a:graphic>
      </p:graphicFrame>
      <p:sp>
        <p:nvSpPr>
          <p:cNvPr id="82" name="Rectangle 81">
            <a:extLst>
              <a:ext uri="{FF2B5EF4-FFF2-40B4-BE49-F238E27FC236}">
                <a16:creationId xmlns:a16="http://schemas.microsoft.com/office/drawing/2014/main" id="{F90738E9-0107-408D-9DE0-96002177FF59}"/>
              </a:ext>
            </a:extLst>
          </p:cNvPr>
          <p:cNvSpPr/>
          <p:nvPr/>
        </p:nvSpPr>
        <p:spPr>
          <a:xfrm>
            <a:off x="19034987" y="13013058"/>
            <a:ext cx="362521" cy="371638"/>
          </a:xfrm>
          <a:prstGeom prst="rect">
            <a:avLst/>
          </a:prstGeom>
          <a:solidFill>
            <a:schemeClr val="bg1"/>
          </a:solidFill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9C2A2C3-B3DE-43ED-A27B-7EDA050E89F8}"/>
              </a:ext>
            </a:extLst>
          </p:cNvPr>
          <p:cNvSpPr/>
          <p:nvPr/>
        </p:nvSpPr>
        <p:spPr>
          <a:xfrm>
            <a:off x="19035517" y="13750665"/>
            <a:ext cx="361992" cy="365883"/>
          </a:xfrm>
          <a:prstGeom prst="rect">
            <a:avLst/>
          </a:prstGeom>
          <a:solidFill>
            <a:srgbClr val="FF8F8F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7DB080F-C316-47C1-B65E-AABB9B4AFE66}"/>
              </a:ext>
            </a:extLst>
          </p:cNvPr>
          <p:cNvSpPr/>
          <p:nvPr/>
        </p:nvSpPr>
        <p:spPr>
          <a:xfrm>
            <a:off x="24700287" y="13013058"/>
            <a:ext cx="362521" cy="371638"/>
          </a:xfrm>
          <a:prstGeom prst="rect">
            <a:avLst/>
          </a:prstGeom>
          <a:solidFill>
            <a:schemeClr val="bg1"/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857E511E-C61B-4F44-8349-59A56BEC86CC}"/>
              </a:ext>
            </a:extLst>
          </p:cNvPr>
          <p:cNvSpPr/>
          <p:nvPr/>
        </p:nvSpPr>
        <p:spPr>
          <a:xfrm>
            <a:off x="24700287" y="13744910"/>
            <a:ext cx="362521" cy="371638"/>
          </a:xfrm>
          <a:prstGeom prst="rect">
            <a:avLst/>
          </a:prstGeom>
          <a:solidFill>
            <a:schemeClr val="bg1"/>
          </a:solidFill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92845DD-74C2-4BE7-A76B-8D4156C6F1AF}"/>
              </a:ext>
            </a:extLst>
          </p:cNvPr>
          <p:cNvSpPr txBox="1"/>
          <p:nvPr/>
        </p:nvSpPr>
        <p:spPr>
          <a:xfrm>
            <a:off x="0" y="31783913"/>
            <a:ext cx="438911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>
                    <a:lumMod val="50000"/>
                  </a:schemeClr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Ryan.McGill@gtri.gatech.edu </a:t>
            </a:r>
            <a:endParaRPr lang="en-US" altLang="en-US" sz="4000" dirty="0">
              <a:solidFill>
                <a:schemeClr val="accent1">
                  <a:lumMod val="50000"/>
                </a:schemeClr>
              </a:solidFill>
              <a:latin typeface="Source Sans Pro Light" panose="020B0403030403020204" pitchFamily="34" charset="0"/>
              <a:ea typeface="Source Sans Pro Light" panose="020B0403030403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A311982-58C7-4C82-9DEF-A88EBD7F9B87}"/>
              </a:ext>
            </a:extLst>
          </p:cNvPr>
          <p:cNvSpPr/>
          <p:nvPr/>
        </p:nvSpPr>
        <p:spPr>
          <a:xfrm>
            <a:off x="19661687" y="16813976"/>
            <a:ext cx="10986784" cy="1441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5400" b="1" dirty="0"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Challenges</a:t>
            </a:r>
          </a:p>
          <a:p>
            <a:pPr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Documentation</a:t>
            </a:r>
            <a:endParaRPr lang="en-US" altLang="en-US" sz="40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Community advances sometimes go unlisted in main documentation </a:t>
            </a:r>
          </a:p>
          <a:p>
            <a:pPr marL="1485900" lvl="2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Difficult to track every change with multiple contributors</a:t>
            </a: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More likely to find specific help in the M-Lab forum or through user repositories</a:t>
            </a: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Documentation is brief and concise where verbosity would be desired</a:t>
            </a:r>
          </a:p>
          <a:p>
            <a:pPr>
              <a:spcAft>
                <a:spcPts val="600"/>
              </a:spcAft>
            </a:pPr>
            <a:r>
              <a:rPr lang="en-US" altLang="en-US" sz="4400" dirty="0">
                <a:solidFill>
                  <a:srgbClr val="002A54"/>
                </a:solidFill>
                <a:latin typeface="Source Sans Pro Semibold" panose="020B0603030403020204" pitchFamily="34" charset="0"/>
                <a:ea typeface="Source Sans Pro Semibold" panose="020B0603030403020204" pitchFamily="34" charset="0"/>
              </a:rPr>
              <a:t>Debugging</a:t>
            </a:r>
            <a:endParaRPr lang="en-US" altLang="en-US" sz="44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marL="1028700" lvl="1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Real-time input/output underflows (mismatch between FPGA timestamp and experiment scheduling) are very common occurrence in development</a:t>
            </a:r>
          </a:p>
          <a:p>
            <a:pPr marL="1485900" lvl="2" indent="-5715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4400" dirty="0">
                <a:solidFill>
                  <a:srgbClr val="002A54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Built in core-analyzer allows insight into these errors, but can take time to uncover where these accumulations occur</a:t>
            </a:r>
            <a:endParaRPr lang="en-US" altLang="en-US" sz="4000" dirty="0">
              <a:solidFill>
                <a:srgbClr val="002A54"/>
              </a:solidFill>
              <a:latin typeface="Source Sans Pro Light" panose="020B0403030403020204" pitchFamily="34" charset="0"/>
              <a:ea typeface="Source Sans Pro Light" panose="020B0403030403020204" pitchFamily="34" charset="0"/>
            </a:endParaRPr>
          </a:p>
          <a:p>
            <a:pPr eaLnBrk="1" hangingPunct="1">
              <a:spcAft>
                <a:spcPts val="600"/>
              </a:spcAft>
            </a:pPr>
            <a:endParaRPr lang="en-US" altLang="en-US" sz="4000" dirty="0">
              <a:solidFill>
                <a:srgbClr val="002A54"/>
              </a:solidFill>
              <a:latin typeface="Source Sans Pro Semibold" panose="020B0603030403020204" pitchFamily="34" charset="0"/>
              <a:ea typeface="Source Sans Pro Semibold" panose="020B0603030403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E4497A7-0852-4034-B938-94E6671ACA5F}"/>
              </a:ext>
            </a:extLst>
          </p:cNvPr>
          <p:cNvSpPr/>
          <p:nvPr/>
        </p:nvSpPr>
        <p:spPr>
          <a:xfrm>
            <a:off x="15233965" y="13864345"/>
            <a:ext cx="1349967" cy="120835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66FA1035-3C31-46AE-BA99-823F9C017183}"/>
              </a:ext>
            </a:extLst>
          </p:cNvPr>
          <p:cNvCxnSpPr>
            <a:cxnSpLocks/>
            <a:endCxn id="34" idx="3"/>
          </p:cNvCxnSpPr>
          <p:nvPr/>
        </p:nvCxnSpPr>
        <p:spPr>
          <a:xfrm rot="10800000" flipV="1">
            <a:off x="29565601" y="9520534"/>
            <a:ext cx="2743199" cy="741344"/>
          </a:xfrm>
          <a:prstGeom prst="bentConnector3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F60B1E-C74C-4C70-BC38-7272C2C99EA0}"/>
              </a:ext>
            </a:extLst>
          </p:cNvPr>
          <p:cNvCxnSpPr>
            <a:stCxn id="60" idx="1"/>
          </p:cNvCxnSpPr>
          <p:nvPr/>
        </p:nvCxnSpPr>
        <p:spPr>
          <a:xfrm flipH="1">
            <a:off x="31546800" y="15925800"/>
            <a:ext cx="76200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428B73E-0D49-42E7-8439-8312E3C46926}"/>
              </a:ext>
            </a:extLst>
          </p:cNvPr>
          <p:cNvCxnSpPr/>
          <p:nvPr/>
        </p:nvCxnSpPr>
        <p:spPr>
          <a:xfrm flipH="1">
            <a:off x="31546797" y="13981697"/>
            <a:ext cx="762000" cy="0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BAD3042-3E02-4871-B1B1-6C7237AE8DFE}"/>
              </a:ext>
            </a:extLst>
          </p:cNvPr>
          <p:cNvCxnSpPr>
            <a:cxnSpLocks/>
          </p:cNvCxnSpPr>
          <p:nvPr/>
        </p:nvCxnSpPr>
        <p:spPr>
          <a:xfrm flipV="1">
            <a:off x="31502487" y="13954385"/>
            <a:ext cx="0" cy="1999989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C7DFF444-A62A-4A0E-8730-0D89B30AE64D}"/>
              </a:ext>
            </a:extLst>
          </p:cNvPr>
          <p:cNvCxnSpPr>
            <a:cxnSpLocks/>
            <a:endCxn id="6" idx="2"/>
          </p:cNvCxnSpPr>
          <p:nvPr/>
        </p:nvCxnSpPr>
        <p:spPr>
          <a:xfrm rot="10800000">
            <a:off x="11425475" y="14574026"/>
            <a:ext cx="20077012" cy="1351774"/>
          </a:xfrm>
          <a:prstGeom prst="bentConnector2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0CAB56C8-1246-412D-B0AC-E53ECD50E7D1}"/>
              </a:ext>
            </a:extLst>
          </p:cNvPr>
          <p:cNvCxnSpPr>
            <a:cxnSpLocks/>
            <a:stCxn id="54" idx="1"/>
          </p:cNvCxnSpPr>
          <p:nvPr/>
        </p:nvCxnSpPr>
        <p:spPr>
          <a:xfrm rot="10800000" flipV="1">
            <a:off x="18650703" y="11887200"/>
            <a:ext cx="13658097" cy="3307234"/>
          </a:xfrm>
          <a:prstGeom prst="bentConnector3">
            <a:avLst>
              <a:gd name="adj1" fmla="val 12461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94554E21-AFEA-40DA-AF38-1051C204A0D6}"/>
              </a:ext>
            </a:extLst>
          </p:cNvPr>
          <p:cNvCxnSpPr>
            <a:cxnSpLocks/>
            <a:endCxn id="48" idx="3"/>
          </p:cNvCxnSpPr>
          <p:nvPr/>
        </p:nvCxnSpPr>
        <p:spPr>
          <a:xfrm rot="10800000">
            <a:off x="16583933" y="14468520"/>
            <a:ext cx="2116959" cy="725914"/>
          </a:xfrm>
          <a:prstGeom prst="bentConnector3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D9537B3D-4FB0-486A-A4CD-A1044986DD49}"/>
              </a:ext>
            </a:extLst>
          </p:cNvPr>
          <p:cNvCxnSpPr>
            <a:cxnSpLocks/>
            <a:stCxn id="53" idx="1"/>
          </p:cNvCxnSpPr>
          <p:nvPr/>
        </p:nvCxnSpPr>
        <p:spPr>
          <a:xfrm rot="10800000">
            <a:off x="6096001" y="16242373"/>
            <a:ext cx="26212797" cy="1431346"/>
          </a:xfrm>
          <a:prstGeom prst="bentConnector3">
            <a:avLst>
              <a:gd name="adj1" fmla="val 2815"/>
            </a:avLst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EDEB9978-914A-4090-AE66-3AC8E9902835}"/>
              </a:ext>
            </a:extLst>
          </p:cNvPr>
          <p:cNvCxnSpPr>
            <a:cxnSpLocks/>
          </p:cNvCxnSpPr>
          <p:nvPr/>
        </p:nvCxnSpPr>
        <p:spPr>
          <a:xfrm rot="16200000" flipV="1">
            <a:off x="4665381" y="14735553"/>
            <a:ext cx="1688172" cy="1325467"/>
          </a:xfrm>
          <a:prstGeom prst="bentConnector3">
            <a:avLst>
              <a:gd name="adj1" fmla="val -27"/>
            </a:avLst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253361"/>
      </p:ext>
    </p:extLst>
  </p:cSld>
  <p:clrMapOvr>
    <a:masterClrMapping/>
  </p:clrMapOvr>
</p:sld>
</file>

<file path=ppt/theme/theme1.xml><?xml version="1.0" encoding="utf-8"?>
<a:theme xmlns:a="http://schemas.openxmlformats.org/drawingml/2006/main" name="Academic Research Presentation Styl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2774</TotalTime>
  <Words>426</Words>
  <Application>Microsoft Office PowerPoint</Application>
  <PresentationFormat>Custom</PresentationFormat>
  <Paragraphs>60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Source Sans Pro Light</vt:lpstr>
      <vt:lpstr>Source Sans Pro Semibold</vt:lpstr>
      <vt:lpstr>Academic Research Presentation Style</vt:lpstr>
      <vt:lpstr>Blank</vt:lpstr>
      <vt:lpstr>Migrating an Ion Trap Experiment to ARTIQ: Pitfalls and Community Contributions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McGill, Ryan</cp:lastModifiedBy>
  <cp:revision>75</cp:revision>
  <cp:lastPrinted>2022-03-02T19:13:43Z</cp:lastPrinted>
  <dcterms:created xsi:type="dcterms:W3CDTF">2022-03-02T14:54:04Z</dcterms:created>
  <dcterms:modified xsi:type="dcterms:W3CDTF">2022-05-24T15:32:33Z</dcterms:modified>
</cp:coreProperties>
</file>